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2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700" autoAdjust="0"/>
  </p:normalViewPr>
  <p:slideViewPr>
    <p:cSldViewPr>
      <p:cViewPr varScale="1">
        <p:scale>
          <a:sx n="85" d="100"/>
          <a:sy n="85" d="100"/>
        </p:scale>
        <p:origin x="139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3568" y="476672"/>
            <a:ext cx="6622504" cy="1080120"/>
          </a:xfrm>
        </p:spPr>
        <p:txBody>
          <a:bodyPr/>
          <a:lstStyle>
            <a:lvl1pPr algn="l">
              <a:defRPr b="1" baseline="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Titel presentatie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1628800"/>
            <a:ext cx="6624736" cy="453650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Tekst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2133600" cy="365125"/>
          </a:xfr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78E8D99-14FB-4157-BE6C-BEEC31BD1017}" type="datetimeFigureOut">
              <a:rPr lang="nl-NL" smtClean="0"/>
              <a:pPr/>
              <a:t>17-11-2016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4838774-D24B-4D01-8D2C-9A459319618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95750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74B740-0D84-4B55-B954-847B411C95F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542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 presentatie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7139136" cy="420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0"/>
            <a:endParaRPr lang="nl-NL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78E8D99-14FB-4157-BE6C-BEEC31BD1017}" type="datetimeFigureOut">
              <a:rPr lang="nl-NL" smtClean="0"/>
              <a:pPr/>
              <a:t>17-11-2016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46291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rgbClr val="46291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uiterbeton.nl/allemagne-tegel-1-2.html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www.buiterbeton.nl/bestrating-beton/betonklinke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uiterbeton.nl/bordeaux.html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www.buiterbeton.nl/glitter-stone-red.html" TargetMode="External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hyperlink" Target="http://www.zuidhofbestratingen.nl/images/img_bestr_1.gi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tradex-industries.com/bouwmachines/wals2.jpg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images.google.nl/imgres?imgurl=http://stratenmakers-shop.nl/catalog/images/6trilplaat%20BVW1300H.jpg&amp;imgrefurl=http://stratenmakers-shop.nl/catalog/trilplaten-c-1.html?osCAdminID%3D6cd1eac6e542ce9e7589276f607315bb&amp;usg=__NS_5GqsVcc5fnOpXq3iqKB_CbGk=&amp;h=300&amp;w=250&amp;sz=21&amp;hl=nl&amp;start=1&amp;itbs=1&amp;tbnid=e9v1RJDnH50A5M:&amp;tbnh=116&amp;tbnw=97&amp;prev=/images?q%3Dtrilplaat%26gbv%3D2%26hl%3Dn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nl/imgres?imgurl=http://i74.photobucket.com/albums/i278/pamitsha/tuinslang.jpg&amp;imgrefurl=http://forum.fok.nl/topic/1346324/2/25&amp;usg=__-yD3IUjh-qtuYp8dwx1fspEEyRM=&amp;h=300&amp;w=250&amp;sz=31&amp;hl=nl&amp;start=4&amp;itbs=1&amp;tbnid=iYT4EtVHjpgrSM:&amp;tbnh=116&amp;tbnw=97&amp;prev=/images?q%3Dtuinslang%26gbv%3D2%26hl%3Dnl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images.google.nl/imgres?imgurl=http://www.devriesmechanisatie.nl/hst/f18d05v/devries.nsf/0/A55401A143A5AB8EC12574DA00447422/$FILE/STAMPER.jpg&amp;imgrefurl=http://www.devriesmechanisatie.nl/hst/f18d05v/devries.nsf/0/2B474147E9B7D268C125714F0047357E?opendocument&amp;usg=__6GXSiyVqNbPYvwrpZVO7WAKUxuM=&amp;h=490&amp;w=653&amp;sz=58&amp;hl=nl&amp;start=8&amp;itbs=1&amp;tbnid=xeAnLXJmp_U2XM:&amp;tbnh=104&amp;tbnw=138&amp;prev=/images?q%3Dstamper%26gbv%3D2%26hl%3Dnl" TargetMode="Externa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mfeiken.nl/img/Betonbanden(3)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bestrating-online.nl/images/zb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1916832"/>
            <a:ext cx="8280920" cy="2160240"/>
          </a:xfrm>
        </p:spPr>
        <p:txBody>
          <a:bodyPr>
            <a:normAutofit/>
          </a:bodyPr>
          <a:lstStyle/>
          <a:p>
            <a:pPr algn="ctr"/>
            <a:r>
              <a:rPr lang="nl-NL" sz="6600" dirty="0" smtClean="0"/>
              <a:t>Herstellen verharding</a:t>
            </a:r>
            <a:endParaRPr lang="nl-NL" sz="6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051720" y="4221088"/>
            <a:ext cx="5112568" cy="1080120"/>
          </a:xfrm>
        </p:spPr>
        <p:txBody>
          <a:bodyPr>
            <a:noAutofit/>
          </a:bodyPr>
          <a:lstStyle/>
          <a:p>
            <a:endParaRPr lang="nl-NL" sz="4000" dirty="0" smtClean="0"/>
          </a:p>
          <a:p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287765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altLang="nl-NL"/>
              <a:t>Soorten verhardingsmaterialen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833"/>
            <a:ext cx="8229600" cy="420456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nl-NL" altLang="nl-NL" sz="2400" dirty="0"/>
              <a:t>Natuursteen </a:t>
            </a:r>
          </a:p>
          <a:p>
            <a:pPr>
              <a:lnSpc>
                <a:spcPct val="90000"/>
              </a:lnSpc>
              <a:buFontTx/>
              <a:buNone/>
            </a:pPr>
            <a:endParaRPr lang="nl-NL" altLang="nl-NL" sz="2400" dirty="0"/>
          </a:p>
          <a:p>
            <a:pPr>
              <a:lnSpc>
                <a:spcPct val="90000"/>
              </a:lnSpc>
              <a:buFontTx/>
              <a:buNone/>
            </a:pPr>
            <a:endParaRPr lang="nl-NL" altLang="nl-NL" sz="2400" dirty="0"/>
          </a:p>
          <a:p>
            <a:pPr>
              <a:lnSpc>
                <a:spcPct val="90000"/>
              </a:lnSpc>
            </a:pPr>
            <a:r>
              <a:rPr lang="nl-NL" altLang="nl-NL" sz="2400" dirty="0"/>
              <a:t>Gebakken </a:t>
            </a:r>
          </a:p>
          <a:p>
            <a:pPr>
              <a:lnSpc>
                <a:spcPct val="90000"/>
              </a:lnSpc>
              <a:buFontTx/>
              <a:buNone/>
            </a:pPr>
            <a:endParaRPr lang="nl-NL" altLang="nl-NL" sz="2400" dirty="0"/>
          </a:p>
          <a:p>
            <a:pPr>
              <a:lnSpc>
                <a:spcPct val="90000"/>
              </a:lnSpc>
              <a:buFontTx/>
              <a:buNone/>
            </a:pPr>
            <a:endParaRPr lang="nl-NL" altLang="nl-NL" sz="2400" dirty="0"/>
          </a:p>
          <a:p>
            <a:pPr>
              <a:lnSpc>
                <a:spcPct val="90000"/>
              </a:lnSpc>
            </a:pPr>
            <a:r>
              <a:rPr lang="nl-NL" altLang="nl-NL" sz="2400" dirty="0"/>
              <a:t>Beton </a:t>
            </a:r>
          </a:p>
          <a:p>
            <a:pPr>
              <a:lnSpc>
                <a:spcPct val="90000"/>
              </a:lnSpc>
            </a:pPr>
            <a:endParaRPr lang="nl-NL" altLang="nl-NL" sz="2400" dirty="0"/>
          </a:p>
          <a:p>
            <a:pPr>
              <a:lnSpc>
                <a:spcPct val="90000"/>
              </a:lnSpc>
              <a:buFontTx/>
              <a:buNone/>
            </a:pPr>
            <a:endParaRPr lang="nl-NL" altLang="nl-NL" sz="2400" dirty="0"/>
          </a:p>
          <a:p>
            <a:pPr>
              <a:lnSpc>
                <a:spcPct val="90000"/>
              </a:lnSpc>
            </a:pPr>
            <a:r>
              <a:rPr lang="nl-NL" altLang="nl-NL" sz="2400" dirty="0" smtClean="0"/>
              <a:t>Half-verharding</a:t>
            </a:r>
            <a:endParaRPr lang="nl-NL" altLang="nl-NL" sz="2400" dirty="0"/>
          </a:p>
          <a:p>
            <a:pPr>
              <a:lnSpc>
                <a:spcPct val="90000"/>
              </a:lnSpc>
              <a:buFontTx/>
              <a:buNone/>
            </a:pPr>
            <a:endParaRPr lang="nl-NL" altLang="nl-NL" dirty="0"/>
          </a:p>
          <a:p>
            <a:pPr>
              <a:lnSpc>
                <a:spcPct val="90000"/>
              </a:lnSpc>
              <a:buFontTx/>
              <a:buNone/>
            </a:pPr>
            <a:r>
              <a:rPr lang="nl-NL" altLang="nl-NL" dirty="0"/>
              <a:t> </a:t>
            </a:r>
          </a:p>
        </p:txBody>
      </p:sp>
      <p:pic>
        <p:nvPicPr>
          <p:cNvPr id="6148" name="Picture 4" descr="imag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17032"/>
            <a:ext cx="792162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thumbnail_glitterstone-red-10-30mm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95" y="4443458"/>
            <a:ext cx="833437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thumbnail_kleur%20bordeaux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95" y="2708920"/>
            <a:ext cx="792162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thumbnail_36%20allemagne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0213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66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Straatverbanden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nl-NL" altLang="nl-NL"/>
          </a:p>
          <a:p>
            <a:pPr>
              <a:buFontTx/>
              <a:buNone/>
            </a:pPr>
            <a:endParaRPr lang="nl-NL" altLang="nl-NL"/>
          </a:p>
          <a:p>
            <a:pPr>
              <a:buFontTx/>
              <a:buNone/>
            </a:pPr>
            <a:endParaRPr lang="nl-NL" altLang="nl-NL"/>
          </a:p>
          <a:p>
            <a:pPr>
              <a:buFontTx/>
              <a:buNone/>
            </a:pPr>
            <a:endParaRPr lang="nl-NL" altLang="nl-NL"/>
          </a:p>
          <a:p>
            <a:pPr>
              <a:buFontTx/>
              <a:buNone/>
            </a:pPr>
            <a:endParaRPr lang="nl-NL" altLang="nl-NL"/>
          </a:p>
          <a:p>
            <a:pPr>
              <a:buFontTx/>
              <a:buNone/>
            </a:pPr>
            <a:r>
              <a:rPr lang="nl-NL" altLang="nl-NL" sz="2000"/>
              <a:t>Hoe heten bovenstaande verbanden?</a:t>
            </a:r>
          </a:p>
          <a:p>
            <a:pPr>
              <a:buFontTx/>
              <a:buNone/>
            </a:pPr>
            <a:endParaRPr lang="nl-NL" altLang="nl-NL" sz="2000"/>
          </a:p>
          <a:p>
            <a:pPr>
              <a:buFontTx/>
              <a:buNone/>
            </a:pPr>
            <a:r>
              <a:rPr lang="nl-NL" altLang="nl-NL" sz="2000"/>
              <a:t>Welk verband pas je wanneer toe ??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73100" y="18161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/>
          </a:p>
        </p:txBody>
      </p:sp>
      <p:pic>
        <p:nvPicPr>
          <p:cNvPr id="5130" name="Picture 10" descr="straatverban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63" y="2214931"/>
            <a:ext cx="7920038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2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altLang="nl-NL"/>
              <a:t>Afschot, inklink, breukverlies: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nl-NL" altLang="nl-NL" sz="2800"/>
              <a:t>Hoeveel afschot geef je de bestrating?</a:t>
            </a:r>
          </a:p>
          <a:p>
            <a:pPr>
              <a:buFontTx/>
              <a:buChar char="-"/>
            </a:pPr>
            <a:r>
              <a:rPr lang="nl-NL" altLang="nl-NL" sz="2800"/>
              <a:t>Welke type afschot ken je? </a:t>
            </a:r>
          </a:p>
          <a:p>
            <a:pPr>
              <a:buFontTx/>
              <a:buChar char="-"/>
            </a:pPr>
            <a:r>
              <a:rPr lang="nl-NL" altLang="nl-NL" sz="2800"/>
              <a:t>Wat inklink?</a:t>
            </a:r>
          </a:p>
          <a:p>
            <a:pPr>
              <a:buFontTx/>
              <a:buChar char="-"/>
            </a:pPr>
            <a:r>
              <a:rPr lang="nl-NL" altLang="nl-NL" sz="2800"/>
              <a:t>Wat is uitlevering?</a:t>
            </a:r>
          </a:p>
          <a:p>
            <a:pPr>
              <a:buFontTx/>
              <a:buChar char="-"/>
            </a:pPr>
            <a:r>
              <a:rPr lang="nl-NL" altLang="nl-NL" sz="2800"/>
              <a:t>Hoeveel inklink het ophoogzand?</a:t>
            </a:r>
          </a:p>
          <a:p>
            <a:pPr>
              <a:buFontTx/>
              <a:buChar char="-"/>
            </a:pPr>
            <a:r>
              <a:rPr lang="nl-NL" altLang="nl-NL" sz="2800"/>
              <a:t>Hoeveel % moet je erbij tellen bij zand- kleigrond</a:t>
            </a:r>
          </a:p>
          <a:p>
            <a:pPr>
              <a:buFontTx/>
              <a:buChar char="-"/>
            </a:pPr>
            <a:r>
              <a:rPr lang="nl-NL" altLang="nl-NL" sz="2800"/>
              <a:t>Waarvan is het breukverlies afhankelijk?</a:t>
            </a:r>
          </a:p>
          <a:p>
            <a:pPr>
              <a:buFontTx/>
              <a:buChar char="-"/>
            </a:pPr>
            <a:r>
              <a:rPr lang="nl-NL" altLang="nl-NL" sz="2800"/>
              <a:t>Hoeveel breukverlies neem je mee in de offerte?</a:t>
            </a:r>
          </a:p>
        </p:txBody>
      </p:sp>
    </p:spTree>
    <p:extLst>
      <p:ext uri="{BB962C8B-B14F-4D97-AF65-F5344CB8AC3E}">
        <p14:creationId xmlns:p14="http://schemas.microsoft.com/office/powerpoint/2010/main" val="62897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Afwerking: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nl-NL" altLang="nl-NL" sz="2800"/>
              <a:t>Dicht knippen of zagen</a:t>
            </a:r>
          </a:p>
          <a:p>
            <a:pPr>
              <a:buFontTx/>
              <a:buChar char="-"/>
            </a:pPr>
            <a:r>
              <a:rPr lang="nl-NL" altLang="nl-NL" sz="2800"/>
              <a:t>Knipafval afvoeren</a:t>
            </a:r>
          </a:p>
          <a:p>
            <a:pPr>
              <a:buFontTx/>
              <a:buChar char="-"/>
            </a:pPr>
            <a:r>
              <a:rPr lang="nl-NL" altLang="nl-NL" sz="2800"/>
              <a:t>Bestrating schoonvegen</a:t>
            </a:r>
          </a:p>
          <a:p>
            <a:pPr>
              <a:buFontTx/>
              <a:buChar char="-"/>
            </a:pPr>
            <a:r>
              <a:rPr lang="nl-NL" altLang="nl-NL" sz="2800"/>
              <a:t>Invegen met ophoog-, brekerzand of split</a:t>
            </a:r>
          </a:p>
          <a:p>
            <a:pPr>
              <a:buFontTx/>
              <a:buChar char="-"/>
            </a:pPr>
            <a:r>
              <a:rPr lang="nl-NL" altLang="nl-NL" sz="2800"/>
              <a:t>Aftrillen</a:t>
            </a:r>
          </a:p>
          <a:p>
            <a:pPr>
              <a:buFontTx/>
              <a:buChar char="-"/>
            </a:pPr>
            <a:r>
              <a:rPr lang="nl-NL" altLang="nl-NL" sz="2800"/>
              <a:t>Brekerzand, etc. over bestrating</a:t>
            </a:r>
          </a:p>
          <a:p>
            <a:pPr>
              <a:buFontTx/>
              <a:buChar char="-"/>
            </a:pPr>
            <a:r>
              <a:rPr lang="nl-NL" altLang="nl-NL" sz="2800"/>
              <a:t>Invegen / inwateren</a:t>
            </a:r>
          </a:p>
          <a:p>
            <a:pPr>
              <a:buFontTx/>
              <a:buChar char="-"/>
            </a:pPr>
            <a:r>
              <a:rPr lang="nl-NL" altLang="nl-NL" sz="2800"/>
              <a:t>Na 14 dagen bestrating schoon vegen</a:t>
            </a:r>
          </a:p>
          <a:p>
            <a:pPr>
              <a:buFontTx/>
              <a:buNone/>
            </a:pPr>
            <a:endParaRPr lang="nl-NL" altLang="nl-NL" sz="2800"/>
          </a:p>
        </p:txBody>
      </p:sp>
    </p:spTree>
    <p:extLst>
      <p:ext uri="{BB962C8B-B14F-4D97-AF65-F5344CB8AC3E}">
        <p14:creationId xmlns:p14="http://schemas.microsoft.com/office/powerpoint/2010/main" val="37592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Machinaal bestraten: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nl-NL" altLang="nl-NL" sz="2800"/>
              <a:t>Boven de 1500 m2</a:t>
            </a:r>
          </a:p>
          <a:p>
            <a:pPr>
              <a:buFontTx/>
              <a:buChar char="-"/>
            </a:pPr>
            <a:r>
              <a:rPr lang="nl-NL" altLang="nl-NL" sz="2800"/>
              <a:t>Boven 25 kg</a:t>
            </a:r>
          </a:p>
          <a:p>
            <a:pPr>
              <a:buFontTx/>
              <a:buNone/>
            </a:pPr>
            <a:endParaRPr lang="nl-NL" altLang="nl-NL" sz="2800"/>
          </a:p>
        </p:txBody>
      </p:sp>
      <p:pic>
        <p:nvPicPr>
          <p:cNvPr id="26628" name="Picture 4" descr="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557338"/>
            <a:ext cx="2952750" cy="444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 descr="11 (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13100"/>
            <a:ext cx="43688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77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Machinaal bestraten</a:t>
            </a:r>
          </a:p>
        </p:txBody>
      </p:sp>
      <p:pic>
        <p:nvPicPr>
          <p:cNvPr id="27665" name="Picture 17" descr="grondverzet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292600"/>
            <a:ext cx="2735262" cy="204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7" name="Picture 19" descr="!5224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860800"/>
            <a:ext cx="2352675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9" name="Picture 21" descr="tn_img_bestr_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276475"/>
            <a:ext cx="1800225" cy="135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71" name="Picture 23" descr="bestrat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00438"/>
            <a:ext cx="26193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73" name="Picture 25" descr="Machinaal_bestraten_1_398_3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37" y="1453356"/>
            <a:ext cx="254317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75" name="Picture 27" descr="machinaal%20bestrate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317983"/>
            <a:ext cx="3375025" cy="253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Programma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75163" cy="4525963"/>
          </a:xfrm>
        </p:spPr>
        <p:txBody>
          <a:bodyPr/>
          <a:lstStyle/>
          <a:p>
            <a:r>
              <a:rPr lang="nl-NL" altLang="nl-NL" sz="2400" dirty="0" err="1"/>
              <a:t>Cunetten</a:t>
            </a:r>
            <a:endParaRPr lang="nl-NL" altLang="nl-NL" sz="2400" dirty="0"/>
          </a:p>
          <a:p>
            <a:r>
              <a:rPr lang="nl-NL" altLang="nl-NL" sz="2400" dirty="0"/>
              <a:t>Verdichten</a:t>
            </a:r>
          </a:p>
          <a:p>
            <a:r>
              <a:rPr lang="nl-NL" altLang="nl-NL" sz="2400" dirty="0"/>
              <a:t>Opsluiting</a:t>
            </a:r>
          </a:p>
          <a:p>
            <a:r>
              <a:rPr lang="nl-NL" altLang="nl-NL" sz="2400" dirty="0"/>
              <a:t>Onder profiel brengen</a:t>
            </a:r>
          </a:p>
          <a:p>
            <a:r>
              <a:rPr lang="nl-NL" altLang="nl-NL" sz="2400" dirty="0"/>
              <a:t>Soorten verhardingen</a:t>
            </a:r>
          </a:p>
          <a:p>
            <a:r>
              <a:rPr lang="nl-NL" altLang="nl-NL" sz="2400" dirty="0"/>
              <a:t>Verbanden</a:t>
            </a:r>
          </a:p>
          <a:p>
            <a:r>
              <a:rPr lang="nl-NL" altLang="nl-NL" sz="2400" dirty="0"/>
              <a:t>Afschot, inklink, breukverlies</a:t>
            </a:r>
          </a:p>
          <a:p>
            <a:r>
              <a:rPr lang="nl-NL" altLang="nl-NL" sz="2400" dirty="0"/>
              <a:t>Afwerking</a:t>
            </a:r>
          </a:p>
          <a:p>
            <a:r>
              <a:rPr lang="nl-NL" altLang="nl-NL" sz="2400" dirty="0"/>
              <a:t>Machinaal bestraten</a:t>
            </a:r>
          </a:p>
          <a:p>
            <a:r>
              <a:rPr lang="nl-NL" altLang="nl-NL" sz="2400" dirty="0" smtClean="0"/>
              <a:t>Opdracht</a:t>
            </a:r>
            <a:endParaRPr lang="nl-NL" altLang="nl-NL" sz="2400" dirty="0"/>
          </a:p>
        </p:txBody>
      </p:sp>
      <p:pic>
        <p:nvPicPr>
          <p:cNvPr id="3084" name="Picture 12" descr="04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557338"/>
            <a:ext cx="3009900" cy="45259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36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Cunetten: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altLang="nl-NL" sz="2800"/>
              <a:t>Wat is een cunet?</a:t>
            </a:r>
          </a:p>
          <a:p>
            <a:pPr>
              <a:buFontTx/>
              <a:buChar char="-"/>
            </a:pPr>
            <a:r>
              <a:rPr lang="nl-NL" altLang="nl-NL" sz="2800"/>
              <a:t>Welke soorten cunetten zijn er?</a:t>
            </a:r>
          </a:p>
          <a:p>
            <a:pPr>
              <a:buFontTx/>
              <a:buChar char="-"/>
            </a:pPr>
            <a:endParaRPr lang="nl-NL" altLang="nl-NL" sz="2800"/>
          </a:p>
          <a:p>
            <a:pPr>
              <a:buFontTx/>
              <a:buChar char="-"/>
            </a:pPr>
            <a:r>
              <a:rPr lang="nl-NL" altLang="nl-NL" sz="2800"/>
              <a:t>Zand cunet</a:t>
            </a:r>
          </a:p>
          <a:p>
            <a:pPr>
              <a:buFontTx/>
              <a:buChar char="-"/>
            </a:pPr>
            <a:r>
              <a:rPr lang="nl-NL" altLang="nl-NL" sz="2800"/>
              <a:t>Gebroken puin + zand cunet</a:t>
            </a:r>
          </a:p>
          <a:p>
            <a:pPr>
              <a:buFontTx/>
              <a:buChar char="-"/>
            </a:pPr>
            <a:r>
              <a:rPr lang="nl-NL" altLang="nl-NL" sz="2800"/>
              <a:t>Gestabiliseerd zand cunet</a:t>
            </a:r>
          </a:p>
          <a:p>
            <a:pPr>
              <a:buFontTx/>
              <a:buChar char="-"/>
            </a:pPr>
            <a:r>
              <a:rPr lang="nl-NL" altLang="nl-NL" sz="2800"/>
              <a:t>Betonnen ondergrond</a:t>
            </a:r>
          </a:p>
        </p:txBody>
      </p:sp>
    </p:spTree>
    <p:extLst>
      <p:ext uri="{BB962C8B-B14F-4D97-AF65-F5344CB8AC3E}">
        <p14:creationId xmlns:p14="http://schemas.microsoft.com/office/powerpoint/2010/main" val="384856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Cunetten: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nl-NL" altLang="nl-NL" sz="2800"/>
              <a:t>Waarvan is de dikte en soort cunet afhankelijk?</a:t>
            </a:r>
          </a:p>
          <a:p>
            <a:pPr>
              <a:buFontTx/>
              <a:buNone/>
            </a:pPr>
            <a:endParaRPr lang="nl-NL" altLang="nl-NL" sz="2800"/>
          </a:p>
          <a:p>
            <a:pPr>
              <a:buFontTx/>
              <a:buChar char="-"/>
            </a:pPr>
            <a:r>
              <a:rPr lang="nl-NL" altLang="nl-NL" sz="2800"/>
              <a:t>Grondsoort</a:t>
            </a:r>
          </a:p>
          <a:p>
            <a:pPr>
              <a:buFontTx/>
              <a:buChar char="-"/>
            </a:pPr>
            <a:r>
              <a:rPr lang="nl-NL" altLang="nl-NL" sz="2800"/>
              <a:t>Belasting (vrachtwagen, auto, wandelpad)</a:t>
            </a:r>
          </a:p>
          <a:p>
            <a:pPr>
              <a:buFontTx/>
              <a:buChar char="-"/>
            </a:pPr>
            <a:r>
              <a:rPr lang="nl-NL" altLang="nl-NL" sz="2800"/>
              <a:t>Het product</a:t>
            </a:r>
          </a:p>
          <a:p>
            <a:pPr>
              <a:buFontTx/>
              <a:buChar char="-"/>
            </a:pPr>
            <a:endParaRPr lang="nl-NL" altLang="nl-NL" sz="2800"/>
          </a:p>
          <a:p>
            <a:pPr>
              <a:buFontTx/>
              <a:buChar char="-"/>
            </a:pPr>
            <a:r>
              <a:rPr lang="nl-NL" altLang="nl-NL" sz="2800"/>
              <a:t>Hoe breed of diep moet een cunet worden uitgegraven?</a:t>
            </a:r>
          </a:p>
        </p:txBody>
      </p:sp>
    </p:spTree>
    <p:extLst>
      <p:ext uri="{BB962C8B-B14F-4D97-AF65-F5344CB8AC3E}">
        <p14:creationId xmlns:p14="http://schemas.microsoft.com/office/powerpoint/2010/main" val="382037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Verdichten: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altLang="nl-NL" sz="2800"/>
              <a:t>Hoe kun je een cunet verdichten</a:t>
            </a:r>
          </a:p>
          <a:p>
            <a:pPr>
              <a:buFontTx/>
              <a:buChar char="-"/>
            </a:pPr>
            <a:endParaRPr lang="nl-NL" altLang="nl-NL" sz="2800"/>
          </a:p>
          <a:p>
            <a:pPr>
              <a:buFontTx/>
              <a:buChar char="-"/>
            </a:pPr>
            <a:r>
              <a:rPr lang="nl-NL" altLang="nl-NL" sz="2800"/>
              <a:t>Trilplaat / stapper</a:t>
            </a:r>
          </a:p>
          <a:p>
            <a:pPr>
              <a:buFontTx/>
              <a:buChar char="-"/>
            </a:pPr>
            <a:r>
              <a:rPr lang="nl-NL" altLang="nl-NL" sz="2800"/>
              <a:t>Water</a:t>
            </a:r>
          </a:p>
          <a:p>
            <a:pPr>
              <a:buFontTx/>
              <a:buChar char="-"/>
            </a:pPr>
            <a:r>
              <a:rPr lang="nl-NL" altLang="nl-NL" sz="2800"/>
              <a:t>Aanlopen</a:t>
            </a:r>
          </a:p>
          <a:p>
            <a:pPr>
              <a:buFontTx/>
              <a:buChar char="-"/>
            </a:pPr>
            <a:r>
              <a:rPr lang="nl-NL" altLang="nl-NL" sz="2800"/>
              <a:t>(Tril) Wals</a:t>
            </a:r>
          </a:p>
        </p:txBody>
      </p:sp>
      <p:pic>
        <p:nvPicPr>
          <p:cNvPr id="19461" name="Picture 5" descr="6trilplaat%2520BVW1300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565400"/>
            <a:ext cx="1384300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STAMP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852738"/>
            <a:ext cx="2016125" cy="151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9" descr="tuinsla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437063"/>
            <a:ext cx="15049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 descr="Bekijk de afbeelding op ware grootte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941888"/>
            <a:ext cx="2089150" cy="151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83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Opsluiting: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altLang="nl-NL" sz="2800"/>
              <a:t>Welke soorten opsluiting ken je?</a:t>
            </a:r>
          </a:p>
          <a:p>
            <a:pPr>
              <a:buFontTx/>
              <a:buChar char="-"/>
            </a:pPr>
            <a:endParaRPr lang="nl-NL" altLang="nl-NL" sz="2800"/>
          </a:p>
          <a:p>
            <a:pPr>
              <a:buFontTx/>
              <a:buChar char="-"/>
            </a:pPr>
            <a:r>
              <a:rPr lang="nl-NL" altLang="nl-NL" sz="2800"/>
              <a:t>Betonbanden</a:t>
            </a:r>
          </a:p>
          <a:p>
            <a:pPr>
              <a:buFontTx/>
              <a:buChar char="-"/>
            </a:pPr>
            <a:r>
              <a:rPr lang="nl-NL" altLang="nl-NL" sz="2800"/>
              <a:t>Verdiepte strek of rollaag</a:t>
            </a:r>
          </a:p>
          <a:p>
            <a:pPr>
              <a:buFontTx/>
              <a:buChar char="-"/>
            </a:pPr>
            <a:r>
              <a:rPr lang="nl-NL" altLang="nl-NL" sz="2800"/>
              <a:t>Aangesmeerd cement</a:t>
            </a:r>
          </a:p>
          <a:p>
            <a:pPr>
              <a:buFontTx/>
              <a:buChar char="-"/>
            </a:pPr>
            <a:r>
              <a:rPr lang="nl-NL" altLang="nl-NL" sz="2800"/>
              <a:t>Metalen of houten kantplanken</a:t>
            </a:r>
          </a:p>
        </p:txBody>
      </p:sp>
      <p:pic>
        <p:nvPicPr>
          <p:cNvPr id="20486" name="Picture 6" descr="Bekijk de afbeelding op ware groott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420938"/>
            <a:ext cx="1871662" cy="141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11 (16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475" y="3917595"/>
            <a:ext cx="1708150" cy="256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altLang="nl-NL"/>
              <a:t>Cunet onderprofiel brengen: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nl-NL" altLang="nl-NL" sz="2800" dirty="0"/>
              <a:t>Afrijen met waterpas /rij	(Hoveniers methode)</a:t>
            </a:r>
          </a:p>
          <a:p>
            <a:pPr>
              <a:buFontTx/>
              <a:buChar char="-"/>
            </a:pPr>
            <a:r>
              <a:rPr lang="nl-NL" altLang="nl-NL" sz="2800" dirty="0"/>
              <a:t>Handmatig intikken		</a:t>
            </a:r>
            <a:r>
              <a:rPr lang="nl-NL" altLang="nl-NL" sz="2800" dirty="0" smtClean="0"/>
              <a:t/>
            </a:r>
            <a:br>
              <a:rPr lang="nl-NL" altLang="nl-NL" sz="2800" dirty="0" smtClean="0"/>
            </a:br>
            <a:r>
              <a:rPr lang="nl-NL" altLang="nl-NL" sz="2800" dirty="0" smtClean="0"/>
              <a:t>(soms verplicht</a:t>
            </a:r>
            <a:r>
              <a:rPr lang="nl-NL" altLang="nl-NL" sz="2800" dirty="0"/>
              <a:t>)</a:t>
            </a:r>
          </a:p>
          <a:p>
            <a:pPr>
              <a:buFontTx/>
              <a:buChar char="-"/>
            </a:pPr>
            <a:endParaRPr lang="nl-NL" altLang="nl-NL" sz="2800" dirty="0"/>
          </a:p>
          <a:p>
            <a:pPr>
              <a:buFontTx/>
              <a:buChar char="-"/>
            </a:pPr>
            <a:r>
              <a:rPr lang="nl-NL" altLang="nl-NL" sz="2800" dirty="0"/>
              <a:t>Afrijen:</a:t>
            </a:r>
          </a:p>
          <a:p>
            <a:pPr>
              <a:buFontTx/>
              <a:buChar char="-"/>
            </a:pPr>
            <a:r>
              <a:rPr lang="nl-NL" altLang="nl-NL" sz="2800" dirty="0"/>
              <a:t>Met hoogtestenen</a:t>
            </a:r>
          </a:p>
          <a:p>
            <a:pPr>
              <a:buFontTx/>
              <a:buChar char="-"/>
            </a:pPr>
            <a:r>
              <a:rPr lang="nl-NL" altLang="nl-NL" sz="2800" dirty="0"/>
              <a:t>Over betonbanden of strek afrijen</a:t>
            </a:r>
          </a:p>
          <a:p>
            <a:pPr>
              <a:buFontTx/>
              <a:buChar char="-"/>
            </a:pPr>
            <a:r>
              <a:rPr lang="nl-NL" altLang="nl-NL" sz="2800" dirty="0"/>
              <a:t>Over buisjes of </a:t>
            </a:r>
            <a:r>
              <a:rPr lang="nl-NL" altLang="nl-NL" sz="2800" dirty="0" err="1"/>
              <a:t>strips</a:t>
            </a:r>
            <a:r>
              <a:rPr lang="nl-NL" altLang="nl-NL" sz="2800" dirty="0"/>
              <a:t> afrijen</a:t>
            </a:r>
          </a:p>
        </p:txBody>
      </p:sp>
      <p:pic>
        <p:nvPicPr>
          <p:cNvPr id="21509" name="Picture 5" descr="0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92896"/>
            <a:ext cx="3494616" cy="232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93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Afrijen met hoogtestenen</a:t>
            </a:r>
          </a:p>
        </p:txBody>
      </p:sp>
      <p:pic>
        <p:nvPicPr>
          <p:cNvPr id="23556" name="Picture 4" descr="11 (17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28775"/>
            <a:ext cx="7319962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di_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981" y="1556792"/>
            <a:ext cx="2881312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23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Afrijen over betonbanden</a:t>
            </a:r>
          </a:p>
        </p:txBody>
      </p:sp>
      <p:pic>
        <p:nvPicPr>
          <p:cNvPr id="24581" name="Picture 5" descr="Bekijk de afbeelding op ware groott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44675"/>
            <a:ext cx="2089150" cy="187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1" name="Picture 15" descr="afreibak-7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412875"/>
            <a:ext cx="3300413" cy="221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3" name="Picture 17" descr="14_1_P10100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860800"/>
            <a:ext cx="3373437" cy="252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5" name="Picture 19" descr="hak-00-hpim30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76700"/>
            <a:ext cx="3228975" cy="235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40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jabloon AOC 201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 AOC 2012</Template>
  <TotalTime>665</TotalTime>
  <Words>249</Words>
  <Application>Microsoft Office PowerPoint</Application>
  <PresentationFormat>Diavoorstelling (4:3)</PresentationFormat>
  <Paragraphs>96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8" baseType="lpstr">
      <vt:lpstr>Arial</vt:lpstr>
      <vt:lpstr>Calibri</vt:lpstr>
      <vt:lpstr>Sjabloon AOC 2012</vt:lpstr>
      <vt:lpstr>Herstellen verharding</vt:lpstr>
      <vt:lpstr>Programma</vt:lpstr>
      <vt:lpstr>Cunetten:</vt:lpstr>
      <vt:lpstr>Cunetten:</vt:lpstr>
      <vt:lpstr>Verdichten:</vt:lpstr>
      <vt:lpstr>Opsluiting:</vt:lpstr>
      <vt:lpstr>Cunet onderprofiel brengen:</vt:lpstr>
      <vt:lpstr>Afrijen met hoogtestenen</vt:lpstr>
      <vt:lpstr>Afrijen over betonbanden</vt:lpstr>
      <vt:lpstr>Soorten verhardingsmaterialen</vt:lpstr>
      <vt:lpstr>Straatverbanden </vt:lpstr>
      <vt:lpstr>Afschot, inklink, breukverlies:</vt:lpstr>
      <vt:lpstr>Afwerking:</vt:lpstr>
      <vt:lpstr>Machinaal bestraten:</vt:lpstr>
      <vt:lpstr>Machinaal bestraten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AOC Oost</dc:title>
  <dc:creator>Esther Dommerholt-van den Berg</dc:creator>
  <cp:lastModifiedBy>Wim Bloemberg</cp:lastModifiedBy>
  <cp:revision>24</cp:revision>
  <dcterms:created xsi:type="dcterms:W3CDTF">2012-03-13T13:48:37Z</dcterms:created>
  <dcterms:modified xsi:type="dcterms:W3CDTF">2016-11-17T07:38:47Z</dcterms:modified>
</cp:coreProperties>
</file>